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media1.mov" ContentType="video/unknown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/>
          <p:nvPr>
            <p:ph type="title"/>
          </p:nvPr>
        </p:nvSpPr>
        <p:spPr>
          <a:xfrm>
            <a:off x="1270000" y="28829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/>
          <p:nvPr>
            <p:ph type="body" sz="quarter" idx="1"/>
          </p:nvPr>
        </p:nvSpPr>
        <p:spPr>
          <a:xfrm>
            <a:off x="1270000" y="5422900"/>
            <a:ext cx="10464800" cy="1435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6" name="Title Text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6" name="Title Text"/>
          <p:cNvSpPr/>
          <p:nvPr>
            <p:ph type="title"/>
          </p:nvPr>
        </p:nvSpPr>
        <p:spPr>
          <a:xfrm>
            <a:off x="635000" y="1155700"/>
            <a:ext cx="5867400" cy="22860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 sz="7000"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Body Level One…"/>
          <p:cNvSpPr/>
          <p:nvPr>
            <p:ph type="body" sz="half" idx="1"/>
          </p:nvPr>
        </p:nvSpPr>
        <p:spPr>
          <a:xfrm>
            <a:off x="635000" y="3619500"/>
            <a:ext cx="5867400" cy="4787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noFill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7" name="Title Text"/>
          <p:cNvSpPr/>
          <p:nvPr>
            <p:ph type="title"/>
          </p:nvPr>
        </p:nvSpPr>
        <p:spPr>
          <a:xfrm>
            <a:off x="635000" y="1155700"/>
            <a:ext cx="5867400" cy="22860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 sz="7000"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/>
          <p:nvPr>
            <p:ph type="body" sz="half" idx="1"/>
          </p:nvPr>
        </p:nvSpPr>
        <p:spPr>
          <a:xfrm>
            <a:off x="635000" y="3619500"/>
            <a:ext cx="5867400" cy="4787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  <a:noFill/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/>
          <p:nvPr>
            <p:ph type="body" sz="half" idx="1"/>
          </p:nvPr>
        </p:nvSpPr>
        <p:spPr>
          <a:xfrm>
            <a:off x="66929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5"/>
              </a:buBlip>
            </a:lvl1pPr>
            <a:lvl2pPr>
              <a:spcBef>
                <a:spcPts val="2400"/>
              </a:spcBef>
              <a:buBlip>
                <a:blip r:embed="rId5"/>
              </a:buBlip>
            </a:lvl2pPr>
            <a:lvl3pPr>
              <a:spcBef>
                <a:spcPts val="2400"/>
              </a:spcBef>
              <a:buBlip>
                <a:blip r:embed="rId5"/>
              </a:buBlip>
            </a:lvl3pPr>
            <a:lvl4pPr>
              <a:spcBef>
                <a:spcPts val="2400"/>
              </a:spcBef>
              <a:buBlip>
                <a:blip r:embed="rId5"/>
              </a:buBlip>
            </a:lvl4pPr>
            <a:lvl5pPr>
              <a:spcBef>
                <a:spcPts val="2400"/>
              </a:spcBef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1970" anchor="t"/>
          <a:lstStyle>
            <a:lvl1pPr marL="812120" indent="-494620">
              <a:spcBef>
                <a:spcPts val="3800"/>
              </a:spcBef>
              <a:buBlip>
                <a:blip r:embed="rId5"/>
              </a:buBlip>
              <a:defRPr sz="3200"/>
            </a:lvl1pPr>
            <a:lvl2pPr marL="1256620" indent="-494620">
              <a:spcBef>
                <a:spcPts val="3800"/>
              </a:spcBef>
              <a:buBlip>
                <a:blip r:embed="rId5"/>
              </a:buBlip>
              <a:defRPr sz="3200"/>
            </a:lvl2pPr>
            <a:lvl3pPr marL="1701120" indent="-494620">
              <a:spcBef>
                <a:spcPts val="3800"/>
              </a:spcBef>
              <a:buBlip>
                <a:blip r:embed="rId5"/>
              </a:buBlip>
              <a:defRPr sz="3200"/>
            </a:lvl3pPr>
            <a:lvl4pPr marL="2145620" indent="-494620">
              <a:spcBef>
                <a:spcPts val="3800"/>
              </a:spcBef>
              <a:buBlip>
                <a:blip r:embed="rId5"/>
              </a:buBlip>
              <a:defRPr sz="3200"/>
            </a:lvl4pPr>
            <a:lvl5pPr marL="2590120" indent="-494620">
              <a:spcBef>
                <a:spcPts val="3800"/>
              </a:spcBef>
              <a:buBlip>
                <a:blip r:embed="rId5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op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ssy_1024.jpg" descr="grassy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le Text"/>
          <p:cNvSpPr/>
          <p:nvPr>
            <p:ph type="title"/>
          </p:nvPr>
        </p:nvSpPr>
        <p:spPr>
          <a:xfrm>
            <a:off x="1270000" y="2540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itle Text"/>
          <p:cNvSpPr/>
          <p:nvPr>
            <p:ph type="title"/>
          </p:nvPr>
        </p:nvSpPr>
        <p:spPr>
          <a:xfrm>
            <a:off x="1270000" y="3733800"/>
            <a:ext cx="10464800" cy="22733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noFill/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6" name="Title Text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ln w="9525">
            <a:round/>
          </a:ln>
        </p:spPr>
        <p:txBody>
          <a:bodyPr/>
          <a:lstStyle>
            <a:lvl1pPr>
              <a:defRPr>
                <a:solidFill>
                  <a:srgbClr val="F5FAAF"/>
                </a:solidFill>
                <a:effectLst>
                  <a:outerShdw sx="100000" sy="100000" kx="0" ky="0" algn="b" rotWithShape="0" blurRad="50800" dist="50800" dir="2700000">
                    <a:srgbClr val="183910"/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ssy_1024-7.mov" descr="grassy_1024-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gradFill>
            <a:gsLst>
              <a:gs pos="0">
                <a:srgbClr val="CCFA5A">
                  <a:alpha val="79000"/>
                </a:srgbClr>
              </a:gs>
              <a:gs pos="100000">
                <a:srgbClr val="2D6F1A">
                  <a:alpha val="80000"/>
                </a:srgbClr>
              </a:gs>
            </a:gsLst>
            <a:lin ang="5400000"/>
          </a:gra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00000"/>
        <a:buFontTx/>
        <a:buBlip>
          <a:blip r:embed="rId5"/>
        </a:buBlip>
        <a:tabLst/>
        <a:defRPr b="0" baseline="0" cap="none" i="0" spc="0" strike="noStrike" sz="4200" u="none">
          <a:ln>
            <a:noFill/>
          </a:ln>
          <a:solidFill>
            <a:srgbClr val="F5FAAF"/>
          </a:solidFill>
          <a:effectLst>
            <a:outerShdw sx="100000" sy="100000" kx="0" ky="0" algn="b" rotWithShape="0" blurRad="50800" dist="50800" dir="2700000">
              <a:srgbClr val="183910"/>
            </a:outerShdw>
          </a:effectLst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Making Your Club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Making Your Club</a:t>
            </a:r>
          </a:p>
        </p:txBody>
      </p:sp>
      <p:sp>
        <p:nvSpPr>
          <p:cNvPr id="160" name="Younger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8700"/>
            </a:lvl1pPr>
          </a:lstStyle>
          <a:p>
            <a:pPr/>
            <a:r>
              <a:t>Younger</a:t>
            </a:r>
          </a:p>
        </p:txBody>
      </p:sp>
      <p:pic>
        <p:nvPicPr>
          <p:cNvPr id="161" name="forumrevised.png" descr="forumrevi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2280" y="7137400"/>
            <a:ext cx="3565640" cy="2584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inding Them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Finding Them</a:t>
            </a:r>
          </a:p>
        </p:txBody>
      </p:sp>
      <p:sp>
        <p:nvSpPr>
          <p:cNvPr id="188" name="Graduation Notices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Graduation Notices</a:t>
            </a:r>
          </a:p>
          <a:p>
            <a:pPr>
              <a:buBlip>
                <a:blip r:embed="rId2"/>
              </a:buBlip>
            </a:pPr>
            <a:r>
              <a:t>Retirement Notices</a:t>
            </a:r>
          </a:p>
          <a:p>
            <a:pPr>
              <a:buBlip>
                <a:blip r:embed="rId2"/>
              </a:buBlip>
            </a:pPr>
            <a:r>
              <a:t>People You Know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etting Them Involved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Getting Them Involved</a:t>
            </a:r>
          </a:p>
        </p:txBody>
      </p:sp>
      <p:sp>
        <p:nvSpPr>
          <p:cNvPr id="191" name="Looking to Stay Young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Looking to Stay Young</a:t>
            </a:r>
          </a:p>
          <a:p>
            <a:pPr>
              <a:buBlip>
                <a:blip r:embed="rId2"/>
              </a:buBlip>
            </a:pPr>
            <a:r>
              <a:t>Looking for Impact </a:t>
            </a:r>
          </a:p>
          <a:p>
            <a:pPr>
              <a:buBlip>
                <a:blip r:embed="rId2"/>
              </a:buBlip>
            </a:pPr>
            <a:r>
              <a:t>Modern Feel to Project Important</a:t>
            </a:r>
          </a:p>
          <a:p>
            <a:pPr>
              <a:buBlip>
                <a:blip r:embed="rId2"/>
              </a:buBlip>
            </a:pPr>
            <a:r>
              <a:t>Status not Key:  Impact Goal Oriented</a:t>
            </a:r>
          </a:p>
          <a:p>
            <a:pPr>
              <a:buBlip>
                <a:blip r:embed="rId2"/>
              </a:buBlip>
            </a:pPr>
            <a:r>
              <a:t>Raised the Mills….so they are little tired</a:t>
            </a:r>
          </a:p>
          <a:p>
            <a:pPr>
              <a:buBlip>
                <a:blip r:embed="rId2"/>
              </a:buBlip>
            </a:pPr>
            <a:r>
              <a:t>Financially not as flexible</a:t>
            </a:r>
          </a:p>
          <a:p>
            <a:pPr>
              <a:buBlip>
                <a:blip r:embed="rId2"/>
              </a:buBlip>
            </a:pPr>
            <a:r>
              <a:t>The Right to Lead is Important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acts About Lion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Facts About Lions</a:t>
            </a:r>
          </a:p>
        </p:txBody>
      </p:sp>
      <p:sp>
        <p:nvSpPr>
          <p:cNvPr id="164" name="Average Age of Lions  53 Years of  Age in 2009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Average Age of Lions  53 Years of  Age in 2009</a:t>
            </a:r>
          </a:p>
          <a:p>
            <a:pPr>
              <a:buBlip>
                <a:blip r:embed="rId2"/>
              </a:buBlip>
            </a:pPr>
            <a:r>
              <a:t>Campus Clubs Are Fastest Growing Type of Club in North America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acts About Gen 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Facts About Gen Y</a:t>
            </a:r>
          </a:p>
        </p:txBody>
      </p:sp>
      <p:sp>
        <p:nvSpPr>
          <p:cNvPr id="167" name="18-35 Year Olds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18-35 Year Olds</a:t>
            </a:r>
          </a:p>
          <a:p>
            <a:pPr>
              <a:buBlip>
                <a:blip r:embed="rId2"/>
              </a:buBlip>
            </a:pPr>
            <a:r>
              <a:t>80 Million Millennials</a:t>
            </a:r>
          </a:p>
          <a:p>
            <a:pPr>
              <a:buBlip>
                <a:blip r:embed="rId2"/>
              </a:buBlip>
            </a:pPr>
            <a:r>
              <a:t>Grew-up Connected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Understanding Mil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Understanding Mil</a:t>
            </a:r>
          </a:p>
        </p:txBody>
      </p:sp>
      <p:sp>
        <p:nvSpPr>
          <p:cNvPr id="170" name="Engage with Others on Own Terms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/>
            <a:r>
              <a:t>Engage with Others on Own Terms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ngage with Cause -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Engage with Cause -</a:t>
            </a:r>
          </a:p>
          <a:p>
            <a:pPr>
              <a:buBlip>
                <a:blip r:embed="rId2"/>
              </a:buBlip>
            </a:pPr>
            <a:r>
              <a:t>Institution and History Don’t Matter</a:t>
            </a:r>
          </a:p>
          <a:p>
            <a:pPr>
              <a:buBlip>
                <a:blip r:embed="rId2"/>
              </a:buBlip>
            </a:pPr>
            <a:r>
              <a:t>Start Small with Involvement</a:t>
            </a:r>
          </a:p>
          <a:p>
            <a:pPr>
              <a:buBlip>
                <a:blip r:embed="rId2"/>
              </a:buBlip>
            </a:pPr>
            <a:r>
              <a:t>Peer Engagement Key</a:t>
            </a:r>
          </a:p>
          <a:p>
            <a:pPr>
              <a:buBlip>
                <a:blip r:embed="rId2"/>
              </a:buBlip>
            </a:pPr>
            <a:r>
              <a:t>All Assets important (time money network fun)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ork (hands on) Key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Work (hands on) Key</a:t>
            </a:r>
          </a:p>
          <a:p>
            <a:pPr>
              <a:buBlip>
                <a:blip r:embed="rId2"/>
              </a:buBlip>
            </a:pPr>
            <a:r>
              <a:t>No Interest in Meetings</a:t>
            </a:r>
          </a:p>
          <a:p>
            <a:pPr>
              <a:buBlip>
                <a:blip r:embed="rId2"/>
              </a:buBlip>
            </a:pPr>
            <a:r>
              <a:t>Electronic Meetings are Social to Them</a:t>
            </a:r>
          </a:p>
          <a:p>
            <a:pPr>
              <a:buBlip>
                <a:blip r:embed="rId2"/>
              </a:buBlip>
            </a:pPr>
            <a:r>
              <a:t>83% Perform Charitable Work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" dur="10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mmary About Mil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 About Mils</a:t>
            </a:r>
          </a:p>
        </p:txBody>
      </p:sp>
      <p:sp>
        <p:nvSpPr>
          <p:cNvPr id="177" name="Small Hands-on Service First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Small Hands-on Service First</a:t>
            </a:r>
          </a:p>
          <a:p>
            <a:pPr>
              <a:buBlip>
                <a:blip r:embed="rId2"/>
              </a:buBlip>
            </a:pPr>
            <a:r>
              <a:t>Electronic Engagement is where they are!</a:t>
            </a:r>
          </a:p>
          <a:p>
            <a:pPr>
              <a:buBlip>
                <a:blip r:embed="rId2"/>
              </a:buBlip>
            </a:pPr>
            <a:r>
              <a:t>Down Play Meetings to Meet</a:t>
            </a:r>
          </a:p>
          <a:p>
            <a:pPr>
              <a:buBlip>
                <a:blip r:embed="rId2"/>
              </a:buBlip>
            </a:pPr>
            <a:r>
              <a:t>Must Be Able to Quickly Show Results</a:t>
            </a:r>
          </a:p>
          <a:p>
            <a:pPr>
              <a:buBlip>
                <a:blip r:embed="rId2"/>
              </a:buBlip>
            </a:pPr>
            <a:r>
              <a:t>Expect Equal Treatment</a:t>
            </a:r>
          </a:p>
          <a:p>
            <a:pPr>
              <a:buBlip>
                <a:blip r:embed="rId2"/>
              </a:buBlip>
            </a:pPr>
            <a:r>
              <a:t>Titles/History Not Important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ngag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Engage</a:t>
            </a:r>
          </a:p>
        </p:txBody>
      </p:sp>
      <p:sp>
        <p:nvSpPr>
          <p:cNvPr id="180" name="Texting Key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Texting Key</a:t>
            </a:r>
          </a:p>
          <a:p>
            <a:pPr>
              <a:buBlip>
                <a:blip r:embed="rId2"/>
              </a:buBlip>
            </a:pPr>
            <a:r>
              <a:t>Plug-in Projects with Peers</a:t>
            </a:r>
          </a:p>
          <a:p>
            <a:pPr>
              <a:buBlip>
                <a:blip r:embed="rId2"/>
              </a:buBlip>
            </a:pPr>
            <a:r>
              <a:t>Social Media is a Meeting</a:t>
            </a:r>
          </a:p>
        </p:txBody>
      </p:sp>
      <p:pic>
        <p:nvPicPr>
          <p:cNvPr id="181" name="lion torch.jpg" descr="lion torc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721" y="2936709"/>
            <a:ext cx="4666358" cy="4666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ently Retired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Recently Retired</a:t>
            </a:r>
          </a:p>
        </p:txBody>
      </p:sp>
      <p:sp>
        <p:nvSpPr>
          <p:cNvPr id="184" name="Target 50-67 Year Olds…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Target 50-67 Year Olds</a:t>
            </a:r>
          </a:p>
          <a:p>
            <a:pPr>
              <a:buBlip>
                <a:blip r:embed="rId2"/>
              </a:buBlip>
            </a:pPr>
            <a:r>
              <a:t>Gen X</a:t>
            </a:r>
          </a:p>
          <a:p>
            <a:pPr>
              <a:buBlip>
                <a:blip r:embed="rId2"/>
              </a:buBlip>
            </a:pPr>
            <a:r>
              <a:t>Most Volunteer Orientated Generation</a:t>
            </a:r>
          </a:p>
          <a:p>
            <a:pPr>
              <a:buBlip>
                <a:blip r:embed="rId2"/>
              </a:buBlip>
            </a:pPr>
            <a:r>
              <a:t>Smallest Generation by Far</a:t>
            </a:r>
          </a:p>
        </p:txBody>
      </p:sp>
      <p:pic>
        <p:nvPicPr>
          <p:cNvPr id="185" name="lionlogo_2c.pdf" descr="lionlogo_2c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116" y="3206750"/>
            <a:ext cx="5092701" cy="482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4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