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media1.mov" ContentType="video/unknown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gradFill flip="none" rotWithShape="1">
          <a:gsLst>
            <a:gs pos="0">
              <a:srgbClr val="76D6FF">
                <a:alpha val="33000"/>
              </a:srgbClr>
            </a:gs>
            <a:gs pos="100000">
              <a:srgbClr val="0096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gradFill flip="none" rotWithShape="1">
          <a:gsLst>
            <a:gs pos="0">
              <a:srgbClr val="76D6FF">
                <a:alpha val="33000"/>
              </a:srgbClr>
            </a:gs>
            <a:gs pos="100000">
              <a:srgbClr val="0096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6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Image"/>
          <p:cNvSpPr/>
          <p:nvPr>
            <p:ph type="pic" sz="quarter" idx="13"/>
          </p:nvPr>
        </p:nvSpPr>
        <p:spPr>
          <a:xfrm>
            <a:off x="368300" y="317500"/>
            <a:ext cx="3937000" cy="327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2" name="Image"/>
          <p:cNvSpPr/>
          <p:nvPr>
            <p:ph type="pic" sz="quarter" idx="14"/>
          </p:nvPr>
        </p:nvSpPr>
        <p:spPr>
          <a:xfrm>
            <a:off x="8737600" y="4064000"/>
            <a:ext cx="3937000" cy="327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3" name="Image"/>
          <p:cNvSpPr/>
          <p:nvPr>
            <p:ph type="pic" sz="quarter" idx="15"/>
          </p:nvPr>
        </p:nvSpPr>
        <p:spPr>
          <a:xfrm>
            <a:off x="4533900" y="2286000"/>
            <a:ext cx="3937000" cy="327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4" name="Image"/>
          <p:cNvSpPr/>
          <p:nvPr>
            <p:ph type="pic" sz="quarter" idx="16"/>
          </p:nvPr>
        </p:nvSpPr>
        <p:spPr>
          <a:xfrm>
            <a:off x="8737600" y="317500"/>
            <a:ext cx="3937000" cy="327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5" name="Image"/>
          <p:cNvSpPr/>
          <p:nvPr>
            <p:ph type="pic" sz="quarter" idx="17"/>
          </p:nvPr>
        </p:nvSpPr>
        <p:spPr>
          <a:xfrm>
            <a:off x="368300" y="4064000"/>
            <a:ext cx="3937000" cy="327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6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9525">
            <a:round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9525">
            <a:round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7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sz="half" idx="1"/>
          </p:nvPr>
        </p:nvSpPr>
        <p:spPr>
          <a:xfrm>
            <a:off x="1270000" y="2768600"/>
            <a:ext cx="59055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half" idx="1"/>
          </p:nvPr>
        </p:nvSpPr>
        <p:spPr>
          <a:xfrm>
            <a:off x="5829300" y="2768600"/>
            <a:ext cx="59055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8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anchor="t"/>
          <a:lstStyle>
            <a:lvl1pPr marL="266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112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5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4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5"/>
              </a:buBlip>
            </a:lvl1pPr>
            <a:lvl2pPr>
              <a:spcBef>
                <a:spcPts val="2400"/>
              </a:spcBef>
              <a:buBlip>
                <a:blip r:embed="rId5"/>
              </a:buBlip>
            </a:lvl2pPr>
            <a:lvl3pPr>
              <a:spcBef>
                <a:spcPts val="2400"/>
              </a:spcBef>
              <a:buBlip>
                <a:blip r:embed="rId5"/>
              </a:buBlip>
            </a:lvl3pPr>
            <a:lvl4pPr>
              <a:spcBef>
                <a:spcPts val="2400"/>
              </a:spcBef>
              <a:buBlip>
                <a:blip r:embed="rId5"/>
              </a:buBlip>
            </a:lvl4pPr>
            <a:lvl5pPr>
              <a:spcBef>
                <a:spcPts val="2400"/>
              </a:spcBef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D6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ModernPortfolio_photo-v-1.pdf" descr="ModernPortfolio_photo-v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9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" name="Body Level One…"/>
          <p:cNvSpPr txBox="1"/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 anchor="t"/>
          <a:lstStyle>
            <a:lvl1pPr marL="266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112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5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4700" indent="-266700"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gradFill flip="none" rotWithShape="1">
          <a:gsLst>
            <a:gs pos="0">
              <a:srgbClr val="76D6FF">
                <a:alpha val="33000"/>
              </a:srgbClr>
            </a:gs>
            <a:gs pos="100000">
              <a:srgbClr val="0096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till">
    <p:bg>
      <p:bgPr>
        <a:gradFill flip="none" rotWithShape="1">
          <a:gsLst>
            <a:gs pos="0">
              <a:srgbClr val="76D6FF">
                <a:alpha val="33000"/>
              </a:srgbClr>
            </a:gs>
            <a:gs pos="100000">
              <a:srgbClr val="0096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ackground_Still.png" descr="Background_Sti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ti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ackground_Still_2.png" descr="Background_Still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121"/>
                </a:solidFill>
                <a:effectLst>
                  <a:outerShdw sx="100000" sy="100000" kx="0" ky="0" algn="b" rotWithShape="0" blurRad="50800" dist="25400" dir="2700000">
                    <a:srgbClr val="FFFFFF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1.tif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2.mov" descr="Background-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45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212121"/>
          </a:solidFill>
          <a:effectLst>
            <a:outerShdw sx="100000" sy="100000" kx="0" ky="0" algn="b" rotWithShape="0" blurRad="50800" dist="25400" dir="2700000">
              <a:srgbClr val="FFFFFF">
                <a:alpha val="75000"/>
              </a:srgbClr>
            </a:outerShdw>
          </a:effectLst>
          <a:uFillTx/>
          <a:latin typeface="+mn-lt"/>
          <a:ea typeface="+mn-ea"/>
          <a:cs typeface="+mn-cs"/>
          <a:sym typeface="Futur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/>
            </a:pPr>
          </a:p>
        </p:txBody>
      </p:sp>
      <p:sp>
        <p:nvSpPr>
          <p:cNvPr id="211" name="Reinventing Lions Club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Reinventing Lions Clubs</a:t>
            </a:r>
          </a:p>
        </p:txBody>
      </p:sp>
      <p:pic>
        <p:nvPicPr>
          <p:cNvPr id="212" name="lionlogo_2c.pdf" descr="lionlogo_2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4800" y="6400800"/>
            <a:ext cx="2479341" cy="234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ogn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Recognition</a:t>
            </a:r>
          </a:p>
        </p:txBody>
      </p:sp>
      <p:sp>
        <p:nvSpPr>
          <p:cNvPr id="240" name="Must instill feeling that club is having impac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Must instill feeling that club is having impact</a:t>
            </a:r>
          </a:p>
          <a:p>
            <a:pPr>
              <a:buBlip>
                <a:blip r:embed="rId2"/>
              </a:buBlip>
            </a:pPr>
            <a:r>
              <a:t>Simple thanks means more</a:t>
            </a:r>
          </a:p>
          <a:p>
            <a:pPr>
              <a:buBlip>
                <a:blip r:embed="rId2"/>
              </a:buBlip>
            </a:pPr>
            <a:r>
              <a:t>Invite outsiders to thank club</a:t>
            </a:r>
          </a:p>
          <a:p>
            <a:pPr>
              <a:buBlip>
                <a:blip r:embed="rId2"/>
              </a:buBlip>
            </a:pPr>
            <a:r>
              <a:t>Special success parties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District Suppor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District Support</a:t>
            </a:r>
          </a:p>
        </p:txBody>
      </p:sp>
      <p:sp>
        <p:nvSpPr>
          <p:cNvPr id="243" name="Club Focused District"/>
          <p:cNvSpPr txBox="1"/>
          <p:nvPr>
            <p:ph type="subTitle" sz="quarter" idx="1"/>
          </p:nvPr>
        </p:nvSpPr>
        <p:spPr>
          <a:xfrm>
            <a:off x="1270000" y="495935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Club Focused District</a:t>
            </a:r>
          </a:p>
        </p:txBody>
      </p:sp>
      <p:pic>
        <p:nvPicPr>
          <p:cNvPr id="244" name="lionlogo_1c.gif" descr="lionlogo_1c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0800" y="5979269"/>
            <a:ext cx="2743200" cy="259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creen Shot 2015-05-14 at 1.25.11 PM.png" descr="Screen Shot 2015-05-14 at 1.25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18368"/>
            <a:ext cx="13004800" cy="5014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" name="Constitutionally Required Committe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Constitutionally Required Committees</a:t>
            </a:r>
          </a:p>
        </p:txBody>
      </p:sp>
      <p:sp>
        <p:nvSpPr>
          <p:cNvPr id="250" name="Editing Committee (Just CC and Council Se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Editing Committee (Just CC and Council Sec)</a:t>
            </a:r>
          </a:p>
          <a:p>
            <a:pPr>
              <a:defRPr>
                <a:effectLst/>
              </a:defRPr>
            </a:pPr>
            <a:r>
              <a:t>Credentials Committee (Council Appoints Chair, Cab. Secs are members)</a:t>
            </a:r>
          </a:p>
          <a:p>
            <a:pPr>
              <a:defRPr>
                <a:effectLst/>
              </a:defRPr>
            </a:pPr>
            <a:r>
              <a:t>State Awards (Council selects Chair, 3 year appointments)</a:t>
            </a:r>
          </a:p>
          <a:p>
            <a:pPr>
              <a:defRPr>
                <a:effectLst/>
              </a:defRPr>
            </a:pPr>
            <a:r>
              <a:t>Constitution &amp; Bylaws (Council selections Chair, 3 year appointments)</a:t>
            </a:r>
          </a:p>
          <a:p>
            <a:pPr>
              <a:defRPr>
                <a:effectLst/>
              </a:defRPr>
            </a:pPr>
            <a:r>
              <a:t>International Convention (Council member chairs, 3 year appointments)</a:t>
            </a:r>
          </a:p>
          <a:p>
            <a:pPr>
              <a:defRPr>
                <a:effectLst/>
              </a:defRPr>
            </a:pPr>
            <a:r>
              <a:t>State Convention (Council member chairs, 3 year appointments)</a:t>
            </a:r>
          </a:p>
          <a:p>
            <a:pPr>
              <a:defRPr>
                <a:effectLst/>
              </a:defRPr>
            </a:pPr>
            <a:r>
              <a:t>International Candidates (Council selects Chair, 3 year appointments)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3" name="Constitutional Committees Continu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Constitutional Committees Continued</a:t>
            </a:r>
          </a:p>
        </p:txBody>
      </p:sp>
      <p:sp>
        <p:nvSpPr>
          <p:cNvPr id="254" name="Long Range Planning (Council selects Chair, 3 year term, PDG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Long Range Planning (Council selects Chair, 3 year term, PDG)</a:t>
            </a:r>
          </a:p>
          <a:p>
            <a:pPr>
              <a:defRPr>
                <a:effectLst/>
              </a:defRPr>
            </a:pPr>
            <a:r>
              <a:t>State Pin Committee (Council selects Chair, 3 year term)</a:t>
            </a:r>
          </a:p>
          <a:p>
            <a:pPr>
              <a:defRPr>
                <a:effectLst/>
              </a:defRPr>
            </a:pPr>
            <a:r>
              <a:t>State Web Master (Council selects Chair, 3 year term)</a:t>
            </a:r>
          </a:p>
          <a:p>
            <a:pPr>
              <a:defRPr>
                <a:effectLst/>
              </a:defRPr>
            </a:pPr>
            <a:r>
              <a:t>All State Band (Council selects Chair, 3 year term)</a:t>
            </a:r>
          </a:p>
          <a:p>
            <a:pPr>
              <a:defRPr>
                <a:effectLst/>
              </a:defRPr>
            </a:pPr>
            <a:r>
              <a:t>Rules (Council selects Chair, 3 year term)</a:t>
            </a:r>
          </a:p>
          <a:p>
            <a:pPr>
              <a:defRPr>
                <a:effectLst/>
              </a:defRPr>
            </a:pPr>
            <a:r>
              <a:t>Resolutions (Council selects Chair, 3 year term)</a:t>
            </a:r>
          </a:p>
          <a:p>
            <a:pPr>
              <a:defRPr>
                <a:effectLst/>
              </a:defRPr>
            </a:pPr>
            <a:r>
              <a:t>Uniform (Chaired by Lion Tamer, Annual Appointments)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CIMG0161.jpg" descr="CIMG01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970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ModernPortfolio_photo-v-1.pdf" descr="ModernPortfolio_photo-v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9" name="International Recommended Committe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International Recommended Committees</a:t>
            </a:r>
          </a:p>
        </p:txBody>
      </p:sp>
      <p:sp>
        <p:nvSpPr>
          <p:cNvPr id="260" name="GLT (3 year term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GLT (3 year term)</a:t>
            </a:r>
          </a:p>
          <a:p>
            <a:pPr>
              <a:defRPr>
                <a:effectLst/>
              </a:defRPr>
            </a:pPr>
            <a:r>
              <a:t>GMT (3 year term)</a:t>
            </a:r>
          </a:p>
          <a:p>
            <a:pPr>
              <a:defRPr>
                <a:effectLst/>
              </a:defRPr>
            </a:pPr>
            <a:r>
              <a:t>LCIF</a:t>
            </a:r>
          </a:p>
          <a:p>
            <a:pPr>
              <a:defRPr>
                <a:effectLst/>
              </a:defRPr>
            </a:pPr>
            <a:r>
              <a:t>Opportunities for Youth</a:t>
            </a:r>
          </a:p>
          <a:p>
            <a:pPr>
              <a:defRPr>
                <a:effectLst/>
              </a:defRPr>
            </a:pPr>
            <a:r>
              <a:t>Lions Quest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CIMG0162.jpg" descr="CIMG01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ModernPortfolio_photo-v-1.pdf" descr="ModernPortfolio_photo-v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5" name="LCI Committees Cont.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LCI Committees Cont.:</a:t>
            </a:r>
          </a:p>
        </p:txBody>
      </p:sp>
      <p:sp>
        <p:nvSpPr>
          <p:cNvPr id="266" name="Youth Exchange…"/>
          <p:cNvSpPr txBox="1"/>
          <p:nvPr>
            <p:ph type="body" sz="half" idx="1"/>
          </p:nvPr>
        </p:nvSpPr>
        <p:spPr>
          <a:xfrm>
            <a:off x="571500" y="2044700"/>
            <a:ext cx="5080000" cy="75692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Youth Exchange</a:t>
            </a:r>
          </a:p>
          <a:p>
            <a:pPr>
              <a:defRPr>
                <a:effectLst/>
              </a:defRPr>
            </a:pPr>
            <a:r>
              <a:t>Leo</a:t>
            </a:r>
          </a:p>
          <a:p>
            <a:pPr>
              <a:defRPr>
                <a:effectLst/>
              </a:defRPr>
            </a:pPr>
            <a:r>
              <a:t>International Relations</a:t>
            </a:r>
          </a:p>
          <a:p>
            <a:pPr>
              <a:defRPr>
                <a:effectLst/>
              </a:defRPr>
            </a:pPr>
            <a:r>
              <a:t>Protocol</a:t>
            </a:r>
          </a:p>
          <a:p>
            <a:pPr>
              <a:defRPr>
                <a:effectLst/>
              </a:defRPr>
            </a:pPr>
            <a:r>
              <a:t>Sight Conservation</a:t>
            </a:r>
          </a:p>
          <a:p>
            <a:pPr>
              <a:defRPr>
                <a:effectLst/>
              </a:defRPr>
            </a:pPr>
            <a:r>
              <a:t>Diabetes Awareness</a:t>
            </a:r>
          </a:p>
          <a:p>
            <a:pPr>
              <a:defRPr>
                <a:effectLst/>
              </a:defRPr>
            </a:pPr>
            <a:r>
              <a:t>Information Technology</a:t>
            </a:r>
          </a:p>
          <a:p>
            <a:pPr>
              <a:defRPr>
                <a:effectLst/>
              </a:defRPr>
            </a:pPr>
            <a:r>
              <a:t>Public Relations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CIMG0164.jpg" descr="CIMG01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28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ModernPortfolio_photo-v-1.pdf" descr="ModernPortfolio_photo-v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Others State Comm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Others State Comm:</a:t>
            </a:r>
          </a:p>
        </p:txBody>
      </p:sp>
      <p:sp>
        <p:nvSpPr>
          <p:cNvPr id="272" name="State Nominations &amp; Elec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State Nominations &amp; Elections</a:t>
            </a:r>
          </a:p>
          <a:p>
            <a:pPr>
              <a:defRPr>
                <a:effectLst/>
              </a:defRPr>
            </a:pPr>
            <a:r>
              <a:t>Song leader</a:t>
            </a:r>
          </a:p>
          <a:p>
            <a:pPr>
              <a:defRPr>
                <a:effectLst/>
              </a:defRPr>
            </a:pPr>
            <a:r>
              <a:t>Blind/Sullivan/Hearing Awards</a:t>
            </a:r>
          </a:p>
          <a:p>
            <a:pPr>
              <a:defRPr>
                <a:effectLst/>
              </a:defRPr>
            </a:pPr>
            <a:r>
              <a:t>Golden Chain</a:t>
            </a:r>
          </a:p>
          <a:p>
            <a:pPr>
              <a:defRPr>
                <a:effectLst/>
              </a:defRPr>
            </a:pPr>
            <a:r>
              <a:t>Liberty Day</a:t>
            </a:r>
          </a:p>
          <a:p>
            <a:pPr>
              <a:defRPr>
                <a:effectLst/>
              </a:defRPr>
            </a:pPr>
            <a:r>
              <a:t>Newspaper Editor</a:t>
            </a:r>
          </a:p>
          <a:p>
            <a:pPr>
              <a:defRPr>
                <a:effectLst/>
              </a:defRPr>
            </a:pPr>
            <a:r>
              <a:t>Leader Dog Rep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New District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District Structure</a:t>
            </a:r>
          </a:p>
        </p:txBody>
      </p:sp>
      <p:sp>
        <p:nvSpPr>
          <p:cNvPr id="275" name="DGE Tea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DGE Team</a:t>
            </a:r>
          </a:p>
          <a:p>
            <a:pPr>
              <a:buBlip>
                <a:blip r:embed="rId2"/>
              </a:buBlip>
            </a:pPr>
            <a:r>
              <a:t>Quality Club Team</a:t>
            </a:r>
          </a:p>
          <a:p>
            <a:pPr lvl="2">
              <a:buBlip>
                <a:blip r:embed="rId2"/>
              </a:buBlip>
            </a:pPr>
            <a:r>
              <a:t>Club Coaches</a:t>
            </a:r>
          </a:p>
          <a:p>
            <a:pPr>
              <a:buBlip>
                <a:blip r:embed="rId2"/>
              </a:buBlip>
            </a:pPr>
            <a:r>
              <a:t>New Club Team</a:t>
            </a:r>
          </a:p>
          <a:p>
            <a:pPr>
              <a:buBlip>
                <a:blip r:embed="rId2"/>
              </a:buBlip>
            </a:pPr>
            <a:r>
              <a:t>District  Service Teams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strict Service Te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>
              <a:defRPr sz="8400"/>
            </a:pPr>
            <a:r>
              <a:rPr sz="6800"/>
              <a:t>District Service Teams</a:t>
            </a:r>
          </a:p>
        </p:txBody>
      </p:sp>
      <p:sp>
        <p:nvSpPr>
          <p:cNvPr id="278" name="Admin Tea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Admin Team</a:t>
            </a:r>
          </a:p>
          <a:p>
            <a:pPr>
              <a:buBlip>
                <a:blip r:embed="rId2"/>
              </a:buBlip>
            </a:pPr>
            <a:r>
              <a:t>Health Team</a:t>
            </a:r>
          </a:p>
          <a:p>
            <a:pPr>
              <a:buBlip>
                <a:blip r:embed="rId2"/>
              </a:buBlip>
            </a:pPr>
            <a:r>
              <a:t>Youth Team</a:t>
            </a:r>
          </a:p>
          <a:p>
            <a:pPr>
              <a:buBlip>
                <a:blip r:embed="rId2"/>
              </a:buBlip>
            </a:pPr>
            <a:r>
              <a:t>Club Support Team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What is a weak club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a weak club?</a:t>
            </a:r>
          </a:p>
        </p:txBody>
      </p:sp>
      <p:pic>
        <p:nvPicPr>
          <p:cNvPr id="215" name="flag_2003.pdf" descr="flag_200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0" y="185420"/>
            <a:ext cx="3225801" cy="1935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Org. Chart noregion.png" descr="Org. Chart noreg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952" y="174029"/>
            <a:ext cx="11790896" cy="940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uild a Good Club and Good Members Will Join"/>
          <p:cNvSpPr txBox="1"/>
          <p:nvPr>
            <p:ph type="title"/>
          </p:nvPr>
        </p:nvSpPr>
        <p:spPr>
          <a:xfrm>
            <a:off x="1270000" y="2971800"/>
            <a:ext cx="10464800" cy="5346700"/>
          </a:xfrm>
          <a:prstGeom prst="rect">
            <a:avLst/>
          </a:prstGeom>
        </p:spPr>
        <p:txBody>
          <a:bodyPr/>
          <a:lstStyle/>
          <a:p>
            <a:pPr/>
            <a:r>
              <a:t>Build a Good Club and Good Members Will Join</a:t>
            </a:r>
          </a:p>
        </p:txBody>
      </p:sp>
      <p:pic>
        <p:nvPicPr>
          <p:cNvPr id="283" name="lionlogo_2c.pdf" descr="lionlogo_2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7100" y="152400"/>
            <a:ext cx="3530600" cy="3345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ess than 20 Members (depending on size of communit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Less than 20 Members (depending on size of community)</a:t>
            </a:r>
          </a:p>
          <a:p>
            <a:pPr>
              <a:buBlip>
                <a:blip r:embed="rId2"/>
              </a:buBlip>
            </a:pPr>
            <a:r>
              <a:t>No Community Based Service Projects</a:t>
            </a:r>
          </a:p>
          <a:p>
            <a:pPr>
              <a:buBlip>
                <a:blip r:embed="rId2"/>
              </a:buBlip>
            </a:pPr>
            <a:r>
              <a:t>Poor Meeting</a:t>
            </a:r>
          </a:p>
          <a:p>
            <a:pPr>
              <a:buBlip>
                <a:blip r:embed="rId2"/>
              </a:buBlip>
            </a:pPr>
            <a:r>
              <a:t>Only Fund Raise and write checks</a:t>
            </a:r>
          </a:p>
          <a:p>
            <a:pPr>
              <a:buBlip>
                <a:blip r:embed="rId2"/>
              </a:buBlip>
            </a:pPr>
            <a:r>
              <a:t>The Same Leadership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ailure to have a “club program” that appeals to current and potential  member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7400"/>
            </a:lvl1pPr>
          </a:lstStyle>
          <a:p>
            <a:pPr/>
            <a:r>
              <a:t>Failure to have a “club program” that appeals to current and potential  members</a:t>
            </a:r>
          </a:p>
        </p:txBody>
      </p:sp>
      <p:sp>
        <p:nvSpPr>
          <p:cNvPr id="220" name="How did the club get this wa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5700"/>
              <a:t>How did the club get </a:t>
            </a:r>
            <a:r>
              <a:rPr sz="5800"/>
              <a:t>this way</a:t>
            </a:r>
            <a:r>
              <a:rPr sz="470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Elements of Club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6000"/>
              <a:t>Elements of Club</a:t>
            </a:r>
            <a:r>
              <a:t> </a:t>
            </a:r>
            <a:r>
              <a:rPr sz="6300"/>
              <a:t>Program</a:t>
            </a:r>
          </a:p>
        </p:txBody>
      </p:sp>
      <p:sp>
        <p:nvSpPr>
          <p:cNvPr id="223" name="Club General Meetings…"/>
          <p:cNvSpPr txBox="1"/>
          <p:nvPr>
            <p:ph type="body" idx="1"/>
          </p:nvPr>
        </p:nvSpPr>
        <p:spPr>
          <a:xfrm>
            <a:off x="1270000" y="2247900"/>
            <a:ext cx="10464800" cy="67818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Club General Meetings</a:t>
            </a:r>
          </a:p>
          <a:p>
            <a:pPr>
              <a:buBlip>
                <a:blip r:embed="rId2"/>
              </a:buBlip>
            </a:pPr>
            <a:r>
              <a:t>Club Business Meetings (governing)</a:t>
            </a:r>
          </a:p>
          <a:p>
            <a:pPr>
              <a:buBlip>
                <a:blip r:embed="rId2"/>
              </a:buBlip>
            </a:pPr>
            <a:r>
              <a:t>Community Service Projects</a:t>
            </a:r>
          </a:p>
          <a:p>
            <a:pPr>
              <a:buBlip>
                <a:blip r:embed="rId2"/>
              </a:buBlip>
            </a:pPr>
            <a:r>
              <a:t>Fund Raising</a:t>
            </a:r>
          </a:p>
          <a:p>
            <a:pPr>
              <a:buBlip>
                <a:blip r:embed="rId2"/>
              </a:buBlip>
            </a:pPr>
            <a:r>
              <a:t>Leadership Development</a:t>
            </a:r>
          </a:p>
          <a:p>
            <a:pPr>
              <a:buBlip>
                <a:blip r:embed="rId2"/>
              </a:buBlip>
            </a:pPr>
            <a:r>
              <a:t>Recognition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What can a struggling club do about community service 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What can a struggling club do about community service projects </a:t>
            </a:r>
          </a:p>
        </p:txBody>
      </p:sp>
      <p:sp>
        <p:nvSpPr>
          <p:cNvPr id="226" name="Still Do them!!!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Still Do them!!!!</a:t>
            </a:r>
          </a:p>
          <a:p>
            <a:pPr>
              <a:buBlip>
                <a:blip r:embed="rId2"/>
              </a:buBlip>
            </a:pPr>
            <a:r>
              <a:t>Find Projects that small groups can do</a:t>
            </a:r>
          </a:p>
          <a:p>
            <a:pPr>
              <a:buBlip>
                <a:blip r:embed="rId2"/>
              </a:buBlip>
            </a:pPr>
            <a:r>
              <a:t>Partner with other groups (especially other Lions Clubs)</a:t>
            </a:r>
          </a:p>
          <a:p>
            <a:pPr>
              <a:buBlip>
                <a:blip r:embed="rId2"/>
              </a:buBlip>
            </a:pPr>
            <a:r>
              <a:t>Invite friends and relatives to plug in on a project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SCN0522.jpg" descr="DSCN052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26300" y="2908300"/>
            <a:ext cx="4025900" cy="5410200"/>
          </a:xfrm>
          <a:prstGeom prst="rect">
            <a:avLst/>
          </a:prstGeom>
        </p:spPr>
      </p:pic>
      <p:sp>
        <p:nvSpPr>
          <p:cNvPr id="229" name="Small Club 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Small Club Projects</a:t>
            </a:r>
          </a:p>
        </p:txBody>
      </p:sp>
      <p:sp>
        <p:nvSpPr>
          <p:cNvPr id="230" name="Peace Poste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Peace Poster</a:t>
            </a:r>
          </a:p>
          <a:p>
            <a:pPr>
              <a:buBlip>
                <a:blip r:embed="rId3"/>
              </a:buBlip>
            </a:pPr>
            <a:r>
              <a:t>Eye or Hearing Screening</a:t>
            </a:r>
          </a:p>
          <a:p>
            <a:pPr>
              <a:buBlip>
                <a:blip r:embed="rId3"/>
              </a:buBlip>
            </a:pPr>
            <a:r>
              <a:t>Meals on Wheels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Fund Rai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/>
            <a:r>
              <a:t>Fund Raising</a:t>
            </a:r>
          </a:p>
        </p:txBody>
      </p:sp>
      <p:sp>
        <p:nvSpPr>
          <p:cNvPr id="233" name="Ratio of Fund Raising to Member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Ratio of Fund Raising to Members:</a:t>
            </a:r>
          </a:p>
          <a:p>
            <a:pPr lvl="2">
              <a:buBlip>
                <a:blip r:embed="rId2"/>
              </a:buBlip>
            </a:pPr>
            <a:r>
              <a:t>Annually:  Do no more than one project for every 10 members</a:t>
            </a:r>
          </a:p>
          <a:p>
            <a:pPr lvl="2">
              <a:buBlip>
                <a:blip r:embed="rId2"/>
              </a:buBlip>
            </a:pPr>
            <a:r>
              <a:t>Limit fundraising:  spend more time on community service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DSCN0529.jpg" descr="DSCN0529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366000" y="2908300"/>
            <a:ext cx="4013200" cy="4813300"/>
          </a:xfrm>
          <a:prstGeom prst="rect">
            <a:avLst/>
          </a:prstGeom>
        </p:spPr>
      </p:pic>
      <p:sp>
        <p:nvSpPr>
          <p:cNvPr id="236" name="Leadership Develo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6200"/>
              <a:t>Leadership </a:t>
            </a:r>
            <a:r>
              <a:rPr sz="6500"/>
              <a:t>Development</a:t>
            </a:r>
          </a:p>
        </p:txBody>
      </p:sp>
      <p:sp>
        <p:nvSpPr>
          <p:cNvPr id="237" name="Attend Lions Training Events!!!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Attend Lions Training Events!!!!</a:t>
            </a:r>
          </a:p>
          <a:p>
            <a:pPr>
              <a:buBlip>
                <a:blip r:embed="rId3"/>
              </a:buBlip>
            </a:pPr>
            <a:r>
              <a:t>Rotate Leadership </a:t>
            </a:r>
          </a:p>
          <a:p>
            <a:pPr>
              <a:buBlip>
                <a:blip r:embed="rId3"/>
              </a:buBlip>
            </a:pPr>
            <a:r>
              <a:t>Invite successful club leaders from other clubs to work with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